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embeddedFontLst>
    <p:embeddedFont>
      <p:font typeface="Raleway"/>
      <p:regular r:id="rId48"/>
      <p:bold r:id="rId49"/>
      <p:italic r:id="rId50"/>
      <p:boldItalic r:id="rId51"/>
    </p:embeddedFont>
    <p:embeddedFont>
      <p:font typeface="Lato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aleway-regular.fntdata"/><Relationship Id="rId47" Type="http://schemas.openxmlformats.org/officeDocument/2006/relationships/slide" Target="slides/slide42.xml"/><Relationship Id="rId49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aleway-boldItalic.fntdata"/><Relationship Id="rId50" Type="http://schemas.openxmlformats.org/officeDocument/2006/relationships/font" Target="fonts/Raleway-italic.fntdata"/><Relationship Id="rId53" Type="http://schemas.openxmlformats.org/officeDocument/2006/relationships/font" Target="fonts/Lato-bold.fntdata"/><Relationship Id="rId52" Type="http://schemas.openxmlformats.org/officeDocument/2006/relationships/font" Target="fonts/Lato-regular.fntdata"/><Relationship Id="rId11" Type="http://schemas.openxmlformats.org/officeDocument/2006/relationships/slide" Target="slides/slide6.xml"/><Relationship Id="rId55" Type="http://schemas.openxmlformats.org/officeDocument/2006/relationships/font" Target="fonts/Lato-boldItalic.fntdata"/><Relationship Id="rId10" Type="http://schemas.openxmlformats.org/officeDocument/2006/relationships/slide" Target="slides/slide5.xml"/><Relationship Id="rId54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6c8fc5b33f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6c8fc5b33f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c5ec45cf1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c5ec45cf1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c5ec45cf1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c5ec45cf1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c5ec45cf1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c5ec45cf1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c5ec45cf10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c5ec45cf1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c5ec45cf1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c5ec45cf1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6c73a078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6c73a078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6c73a0781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6c73a0781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6c73a0781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6c73a0781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6c73a0781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6c73a0781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c5ea6b996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c5ea6b996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6c73a0781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6c73a0781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d0715d415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d0715d415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d0715d415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d0715d415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d0715d415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d0715d415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d0715d4158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d0715d415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d0715d4158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d0715d415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d0715d4158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d0715d415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6c73a0781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6c73a0781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d03adb4ae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d03adb4ae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03adb4ae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d03adb4ae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c5ea6b9967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c5ea6b996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d03adb4ae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d03adb4ae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d03adb4ae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d03adb4ae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d03adb4ae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d03adb4ae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d03adb4ae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d03adb4ae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d03adb4a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d03adb4a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d03adb4ae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d03adb4ae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d03adb4ae7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d03adb4ae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d03adb4ae7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d03adb4ae7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d03adb4ae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d03adb4ae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d066bae86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d066bae8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c5ea6b9967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c5ea6b9967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d066bae86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d066bae86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c5ec45cf1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c5ec45cf1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c5ea6b9967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c5ea6b996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c5ea6b9967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c5ea6b9967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c5ec45cf1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c5ec45cf1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c5ec45cf1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c5ec45cf1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c5ec45cf1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c5ec45cf1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c5ec45cf1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c5ec45cf1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4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4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Relationship Id="rId4" Type="http://schemas.openxmlformats.org/officeDocument/2006/relationships/image" Target="../media/image5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22.png"/><Relationship Id="rId5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Automobile Theft Crime Analysis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 07 Project Report</a:t>
            </a:r>
            <a:endParaRPr sz="2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1498000" y="3800925"/>
            <a:ext cx="5828400" cy="11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Princely Jonas Lopes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Thinh Huynh 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Zahira Ghazali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Saloni Sandip Ingle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7250" y="2286200"/>
            <a:ext cx="1469875" cy="14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475" y="493625"/>
            <a:ext cx="7245000" cy="431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Oakland Crimes Comparison (2021-2023)</a:t>
            </a:r>
            <a:endParaRPr/>
          </a:p>
        </p:txBody>
      </p:sp>
      <p:sp>
        <p:nvSpPr>
          <p:cNvPr id="161" name="Google Shape;161;p23"/>
          <p:cNvSpPr txBox="1"/>
          <p:nvPr>
            <p:ph idx="1" type="body"/>
          </p:nvPr>
        </p:nvSpPr>
        <p:spPr>
          <a:xfrm>
            <a:off x="1424725" y="912625"/>
            <a:ext cx="2163900" cy="2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025" y="2078875"/>
            <a:ext cx="3906525" cy="30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425" y="2078850"/>
            <a:ext cx="3906535" cy="306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885024"/>
            <a:ext cx="4799980" cy="382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4025" y="885025"/>
            <a:ext cx="4799975" cy="3818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77" name="Google Shape;177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750" y="809613"/>
            <a:ext cx="5524500" cy="43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Oakland Observation</a:t>
            </a:r>
            <a:endParaRPr/>
          </a:p>
        </p:txBody>
      </p:sp>
      <p:sp>
        <p:nvSpPr>
          <p:cNvPr id="184" name="Google Shape;184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Observable Trends: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Auto theft crime rate slowly rise during weekday and peak on Friday, come back down on weekend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Peak auto theft crime rate around nightly hour and midnight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High auto theft crime rate during holiday months and end of the year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 significant spike in auto theft crime rate throughout each day of the month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Highest auto theft crime rate in district 7 (Downtown Oakland)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Auto theft crime rate spike in 2023 probably because lockdown from COVID 19 got lifted.</a:t>
            </a:r>
            <a:endParaRPr/>
          </a:p>
        </p:txBody>
      </p:sp>
      <p:pic>
        <p:nvPicPr>
          <p:cNvPr id="185" name="Google Shape;1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4150" y="499300"/>
            <a:ext cx="2609850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Angeles Data Analysis</a:t>
            </a:r>
            <a:endParaRPr/>
          </a:p>
        </p:txBody>
      </p:sp>
      <p:pic>
        <p:nvPicPr>
          <p:cNvPr id="191" name="Google Shape;19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700" y="2142575"/>
            <a:ext cx="6510150" cy="235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050" y="1646150"/>
            <a:ext cx="7077000" cy="269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25" y="1318650"/>
            <a:ext cx="7958225" cy="30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950" y="1370175"/>
            <a:ext cx="5962750" cy="349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type="title"/>
          </p:nvPr>
        </p:nvSpPr>
        <p:spPr>
          <a:xfrm>
            <a:off x="727650" y="6177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Angeles Heatmap</a:t>
            </a:r>
            <a:endParaRPr/>
          </a:p>
        </p:txBody>
      </p:sp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350" y="1425075"/>
            <a:ext cx="4301650" cy="323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775" y="1425063"/>
            <a:ext cx="3929250" cy="338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Predictive policing, an emerging approach in law enforcement, utilizes data analysis and machine learning algorithms to forecast criminal activity.</a:t>
            </a:r>
            <a:endParaRPr sz="160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Eliminate the period of time between the occurrence of a crime and law enforcement being on site to deal with the crime. 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are focusing on creating data analytics to implement predictive policing for automobile related crime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1713" y="3600450"/>
            <a:ext cx="2962275" cy="15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9900" y="733025"/>
            <a:ext cx="4694275" cy="429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3"/>
          <p:cNvPicPr preferRelativeResize="0"/>
          <p:nvPr/>
        </p:nvPicPr>
        <p:blipFill rotWithShape="1">
          <a:blip r:embed="rId3">
            <a:alphaModFix/>
          </a:blip>
          <a:srcRect b="-17936" l="-18416" r="-1876" t="-2850"/>
          <a:stretch/>
        </p:blipFill>
        <p:spPr>
          <a:xfrm>
            <a:off x="58800" y="146950"/>
            <a:ext cx="8435350" cy="507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625" y="279350"/>
            <a:ext cx="6954324" cy="477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675" y="225900"/>
            <a:ext cx="6772275" cy="44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275" y="255275"/>
            <a:ext cx="6410325" cy="46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6950" y="700775"/>
            <a:ext cx="4967149" cy="374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529050"/>
            <a:ext cx="4572001" cy="391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6950" y="700775"/>
            <a:ext cx="4967149" cy="374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529050"/>
            <a:ext cx="4572001" cy="391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Angeles Observation</a:t>
            </a:r>
            <a:endParaRPr/>
          </a:p>
        </p:txBody>
      </p:sp>
      <p:sp>
        <p:nvSpPr>
          <p:cNvPr id="258" name="Google Shape;258;p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Trends: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Constant auto crime rates by Day of the Week and Month unlike </a:t>
            </a:r>
            <a:r>
              <a:rPr lang="en"/>
              <a:t>the pattern in Oakland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Similar to </a:t>
            </a:r>
            <a:r>
              <a:rPr lang="en"/>
              <a:t> Oakland’s pattern, Los Angeles auto crime rate is very high at night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77th Street has the highest auto theft crime rate among all the area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7875" y="3254800"/>
            <a:ext cx="2546125" cy="208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0"/>
          <p:cNvSpPr txBox="1"/>
          <p:nvPr>
            <p:ph type="title"/>
          </p:nvPr>
        </p:nvSpPr>
        <p:spPr>
          <a:xfrm>
            <a:off x="727650" y="13101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</p:txBody>
      </p:sp>
      <p:sp>
        <p:nvSpPr>
          <p:cNvPr id="265" name="Google Shape;265;p40"/>
          <p:cNvSpPr txBox="1"/>
          <p:nvPr>
            <p:ph idx="1" type="body"/>
          </p:nvPr>
        </p:nvSpPr>
        <p:spPr>
          <a:xfrm>
            <a:off x="1359650" y="1896425"/>
            <a:ext cx="19197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Original Features</a:t>
            </a:r>
            <a:endParaRPr/>
          </a:p>
        </p:txBody>
      </p:sp>
      <p:pic>
        <p:nvPicPr>
          <p:cNvPr id="266" name="Google Shape;26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550" y="2262450"/>
            <a:ext cx="2848069" cy="246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4" y="2158663"/>
            <a:ext cx="3331609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0"/>
          <p:cNvSpPr txBox="1"/>
          <p:nvPr/>
        </p:nvSpPr>
        <p:spPr>
          <a:xfrm>
            <a:off x="6276975" y="1645300"/>
            <a:ext cx="34200" cy="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40"/>
          <p:cNvSpPr txBox="1"/>
          <p:nvPr/>
        </p:nvSpPr>
        <p:spPr>
          <a:xfrm>
            <a:off x="5548875" y="1766863"/>
            <a:ext cx="14904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New Features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 (cont.)</a:t>
            </a:r>
            <a:endParaRPr/>
          </a:p>
        </p:txBody>
      </p:sp>
      <p:sp>
        <p:nvSpPr>
          <p:cNvPr id="275" name="Google Shape;275;p41"/>
          <p:cNvSpPr txBox="1"/>
          <p:nvPr>
            <p:ph idx="1" type="body"/>
          </p:nvPr>
        </p:nvSpPr>
        <p:spPr>
          <a:xfrm>
            <a:off x="729450" y="2078875"/>
            <a:ext cx="8102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Day/ Month/ Year/Hour/DayOfWeek/: generated from the DateTime feature from the original dataset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875" y="2571738"/>
            <a:ext cx="5543550" cy="16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Procedures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774325" y="20863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Collected 2 datasets from Oakland and Los Angeles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Perform necessary data cleaning and feature engineering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Extracting important analysis from the dataset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Visualization of the analysis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Perform Feature Engineering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Perform Models Selection and Models Training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Visualize the Prediction Result</a:t>
            </a:r>
            <a:endParaRPr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7226" y="3262401"/>
            <a:ext cx="2826775" cy="18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 (cont.)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X and Y Coordinate: generate from the Location feature from the original dataset</a:t>
            </a:r>
            <a:endParaRPr/>
          </a:p>
        </p:txBody>
      </p:sp>
      <p:pic>
        <p:nvPicPr>
          <p:cNvPr id="283" name="Google Shape;2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663" y="2571750"/>
            <a:ext cx="5629275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 (cont.)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3"/>
          <p:cNvSpPr txBox="1"/>
          <p:nvPr>
            <p:ph idx="1" type="body"/>
          </p:nvPr>
        </p:nvSpPr>
        <p:spPr>
          <a:xfrm>
            <a:off x="729450" y="2078875"/>
            <a:ext cx="8187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Districts feature:  generated based on the (X,Y) geometry coordinate,  using GeoPandas and Oakland GeoJson (available online)</a:t>
            </a:r>
            <a:endParaRPr/>
          </a:p>
        </p:txBody>
      </p:sp>
      <p:pic>
        <p:nvPicPr>
          <p:cNvPr id="290" name="Google Shape;2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2250" y="2716500"/>
            <a:ext cx="59817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9875" y="3530350"/>
            <a:ext cx="588645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8900" y="4478400"/>
            <a:ext cx="6067425" cy="5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 (cont)</a:t>
            </a:r>
            <a:endParaRPr/>
          </a:p>
        </p:txBody>
      </p:sp>
      <p:sp>
        <p:nvSpPr>
          <p:cNvPr id="298" name="Google Shape;298;p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Safe Feature: generate based on  the occurrence of crime using the frequency of Month, Day, Hour and Districts (screenshot next slide)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" y="1096587"/>
            <a:ext cx="9144000" cy="3665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Selection</a:t>
            </a:r>
            <a:endParaRPr/>
          </a:p>
        </p:txBody>
      </p:sp>
      <p:sp>
        <p:nvSpPr>
          <p:cNvPr id="311" name="Google Shape;311;p46"/>
          <p:cNvSpPr txBox="1"/>
          <p:nvPr>
            <p:ph idx="1" type="body"/>
          </p:nvPr>
        </p:nvSpPr>
        <p:spPr>
          <a:xfrm>
            <a:off x="729450" y="2078875"/>
            <a:ext cx="76887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97">
                <a:latin typeface="Arial"/>
                <a:ea typeface="Arial"/>
                <a:cs typeface="Arial"/>
                <a:sym typeface="Arial"/>
              </a:rPr>
              <a:t>8 models were chosen to predict our Oakland dataset </a:t>
            </a:r>
            <a:endParaRPr sz="5597">
              <a:latin typeface="Arial"/>
              <a:ea typeface="Arial"/>
              <a:cs typeface="Arial"/>
              <a:sym typeface="Arial"/>
            </a:endParaRPr>
          </a:p>
          <a:p>
            <a:pPr indent="-344113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-"/>
            </a:pPr>
            <a:r>
              <a:rPr lang="en" sz="5597">
                <a:latin typeface="Arial"/>
                <a:ea typeface="Arial"/>
                <a:cs typeface="Arial"/>
                <a:sym typeface="Arial"/>
              </a:rPr>
              <a:t>Gaussian Naive Bayesian</a:t>
            </a:r>
            <a:endParaRPr sz="5597">
              <a:latin typeface="Arial"/>
              <a:ea typeface="Arial"/>
              <a:cs typeface="Arial"/>
              <a:sym typeface="Arial"/>
            </a:endParaRPr>
          </a:p>
          <a:p>
            <a:pPr indent="-34411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-"/>
            </a:pPr>
            <a:r>
              <a:rPr lang="en" sz="5597">
                <a:latin typeface="Arial"/>
                <a:ea typeface="Arial"/>
                <a:cs typeface="Arial"/>
                <a:sym typeface="Arial"/>
              </a:rPr>
              <a:t>Multi-Layer Perceptron Classifier </a:t>
            </a:r>
            <a:endParaRPr sz="5597">
              <a:latin typeface="Arial"/>
              <a:ea typeface="Arial"/>
              <a:cs typeface="Arial"/>
              <a:sym typeface="Arial"/>
            </a:endParaRPr>
          </a:p>
          <a:p>
            <a:pPr indent="-34411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-"/>
            </a:pPr>
            <a:r>
              <a:rPr lang="en" sz="5597">
                <a:latin typeface="Arial"/>
                <a:ea typeface="Arial"/>
                <a:cs typeface="Arial"/>
                <a:sym typeface="Arial"/>
              </a:rPr>
              <a:t>Random Forest Classifier</a:t>
            </a:r>
            <a:endParaRPr sz="5597">
              <a:latin typeface="Arial"/>
              <a:ea typeface="Arial"/>
              <a:cs typeface="Arial"/>
              <a:sym typeface="Arial"/>
            </a:endParaRPr>
          </a:p>
          <a:p>
            <a:pPr indent="-34411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-"/>
            </a:pPr>
            <a:r>
              <a:rPr lang="en" sz="5597">
                <a:latin typeface="Arial"/>
                <a:ea typeface="Arial"/>
                <a:cs typeface="Arial"/>
                <a:sym typeface="Arial"/>
              </a:rPr>
              <a:t>Logistic Regression</a:t>
            </a:r>
            <a:endParaRPr sz="5597">
              <a:latin typeface="Arial"/>
              <a:ea typeface="Arial"/>
              <a:cs typeface="Arial"/>
              <a:sym typeface="Arial"/>
            </a:endParaRPr>
          </a:p>
          <a:p>
            <a:pPr indent="-34411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-"/>
            </a:pPr>
            <a:r>
              <a:rPr lang="en" sz="5597">
                <a:latin typeface="Arial"/>
                <a:ea typeface="Arial"/>
                <a:cs typeface="Arial"/>
                <a:sym typeface="Arial"/>
              </a:rPr>
              <a:t>Support Vector Classification</a:t>
            </a:r>
            <a:endParaRPr sz="5597">
              <a:latin typeface="Arial"/>
              <a:ea typeface="Arial"/>
              <a:cs typeface="Arial"/>
              <a:sym typeface="Arial"/>
            </a:endParaRPr>
          </a:p>
          <a:p>
            <a:pPr indent="-34411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-"/>
            </a:pPr>
            <a:r>
              <a:rPr lang="en" sz="5597">
                <a:latin typeface="Arial"/>
                <a:ea typeface="Arial"/>
                <a:cs typeface="Arial"/>
                <a:sym typeface="Arial"/>
              </a:rPr>
              <a:t>Decision Tree</a:t>
            </a:r>
            <a:endParaRPr sz="5597">
              <a:latin typeface="Arial"/>
              <a:ea typeface="Arial"/>
              <a:cs typeface="Arial"/>
              <a:sym typeface="Arial"/>
            </a:endParaRPr>
          </a:p>
          <a:p>
            <a:pPr indent="-34411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-"/>
            </a:pPr>
            <a:r>
              <a:rPr lang="en" sz="5597">
                <a:latin typeface="Arial"/>
                <a:ea typeface="Arial"/>
                <a:cs typeface="Arial"/>
                <a:sym typeface="Arial"/>
              </a:rPr>
              <a:t>AdaBoost Classifier</a:t>
            </a:r>
            <a:endParaRPr sz="5597">
              <a:latin typeface="Arial"/>
              <a:ea typeface="Arial"/>
              <a:cs typeface="Arial"/>
              <a:sym typeface="Arial"/>
            </a:endParaRPr>
          </a:p>
          <a:p>
            <a:pPr indent="-34411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-"/>
            </a:pPr>
            <a:r>
              <a:rPr lang="en" sz="5597">
                <a:latin typeface="Arial"/>
                <a:ea typeface="Arial"/>
                <a:cs typeface="Arial"/>
                <a:sym typeface="Arial"/>
              </a:rPr>
              <a:t>Stochastic</a:t>
            </a:r>
            <a:r>
              <a:rPr lang="en" sz="5597">
                <a:latin typeface="Arial"/>
                <a:ea typeface="Arial"/>
                <a:cs typeface="Arial"/>
                <a:sym typeface="Arial"/>
              </a:rPr>
              <a:t> Gradient Descent </a:t>
            </a:r>
            <a:endParaRPr sz="5597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Training &amp; Hyperparameter </a:t>
            </a:r>
            <a:r>
              <a:rPr lang="en"/>
              <a:t>Fine Tuning</a:t>
            </a:r>
            <a:endParaRPr/>
          </a:p>
        </p:txBody>
      </p:sp>
      <p:sp>
        <p:nvSpPr>
          <p:cNvPr id="317" name="Google Shape;317;p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 of the 8 models: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6 models were running on default parameter settings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Gaussian and Random Forest was running on fine-tuning parameter using GridSearchCV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Unfortunately, fine-tuning the hyperparameters takes some time and computer resources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Gaussian Fine-Tuning</a:t>
            </a:r>
            <a:endParaRPr/>
          </a:p>
        </p:txBody>
      </p:sp>
      <p:sp>
        <p:nvSpPr>
          <p:cNvPr id="323" name="Google Shape;323;p48"/>
          <p:cNvSpPr txBox="1"/>
          <p:nvPr>
            <p:ph idx="1" type="body"/>
          </p:nvPr>
        </p:nvSpPr>
        <p:spPr>
          <a:xfrm>
            <a:off x="6511650" y="679100"/>
            <a:ext cx="2115600" cy="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175" y="1963775"/>
            <a:ext cx="6753824" cy="300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9"/>
          <p:cNvSpPr txBox="1"/>
          <p:nvPr>
            <p:ph type="title"/>
          </p:nvPr>
        </p:nvSpPr>
        <p:spPr>
          <a:xfrm>
            <a:off x="1879075" y="867325"/>
            <a:ext cx="4738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Fine-tuning</a:t>
            </a:r>
            <a:endParaRPr/>
          </a:p>
        </p:txBody>
      </p:sp>
      <p:sp>
        <p:nvSpPr>
          <p:cNvPr id="330" name="Google Shape;330;p4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Google Shape;33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18516"/>
            <a:ext cx="9143999" cy="3581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Performance</a:t>
            </a:r>
            <a:endParaRPr/>
          </a:p>
        </p:txBody>
      </p:sp>
      <p:sp>
        <p:nvSpPr>
          <p:cNvPr id="337" name="Google Shape;337;p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2976" y="1909288"/>
            <a:ext cx="4249999" cy="299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825" y="1958199"/>
            <a:ext cx="3400035" cy="289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Challenges</a:t>
            </a:r>
            <a:endParaRPr/>
          </a:p>
        </p:txBody>
      </p:sp>
      <p:sp>
        <p:nvSpPr>
          <p:cNvPr id="345" name="Google Shape;345;p5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Fine-tuning each models required some time due to lack of computational resources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Solution: We can solve this problem by borrowing SJSU College of Engineering High Performance Computing (HPC) system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Downside: Take some time to get permission from the Department, setting up our project inside the HPC system and learning how to use the HPC.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Our solution: The group made use of what we had and successfully fine-tuning 2 out of the 8 models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Coming up with a target feature, “safe”,  for prediction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Solution: Come up with the algorithm that take into consideration the frequency of crime occurred using hour, day, month and district</a:t>
            </a:r>
            <a:endParaRPr/>
          </a:p>
        </p:txBody>
      </p:sp>
      <p:pic>
        <p:nvPicPr>
          <p:cNvPr id="346" name="Google Shape;34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9525" y="478125"/>
            <a:ext cx="2824475" cy="15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729450" y="2078875"/>
            <a:ext cx="2365500" cy="12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Original Oakland Dataset Info                                                                             </a:t>
            </a:r>
            <a:endParaRPr/>
          </a:p>
        </p:txBody>
      </p:sp>
      <p:sp>
        <p:nvSpPr>
          <p:cNvPr id="109" name="Google Shape;109;p16"/>
          <p:cNvSpPr txBox="1"/>
          <p:nvPr/>
        </p:nvSpPr>
        <p:spPr>
          <a:xfrm>
            <a:off x="5300500" y="2078875"/>
            <a:ext cx="3798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Original Los Angeles Dataset Info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775" y="2463775"/>
            <a:ext cx="2950664" cy="23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1650" y="2409325"/>
            <a:ext cx="1854098" cy="273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Compared to Other Works</a:t>
            </a:r>
            <a:endParaRPr/>
          </a:p>
        </p:txBody>
      </p:sp>
      <p:sp>
        <p:nvSpPr>
          <p:cNvPr id="352" name="Google Shape;352;p5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Our analysis is more in-depth compared to other previous works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Generating visualization for the dataset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Extracting relevant features acquired from the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Engineering new features so that our Model can use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Generating Machine Learning Models for Crime Prediction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For future work, our project can be turn into a webpage application where an user can enter the day/hour/month/location in Oakland to get a prediction if it’s safe to go or not</a:t>
            </a:r>
            <a:endParaRPr/>
          </a:p>
        </p:txBody>
      </p:sp>
      <p:pic>
        <p:nvPicPr>
          <p:cNvPr id="353" name="Google Shape;35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5325" y="481800"/>
            <a:ext cx="2748675" cy="15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Contribution</a:t>
            </a:r>
            <a:endParaRPr/>
          </a:p>
        </p:txBody>
      </p:sp>
      <p:sp>
        <p:nvSpPr>
          <p:cNvPr id="359" name="Google Shape;359;p5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Provide insights</a:t>
            </a:r>
            <a:r>
              <a:rPr lang="en"/>
              <a:t> about auto theft crime activities </a:t>
            </a:r>
            <a:r>
              <a:rPr lang="en"/>
              <a:t>for both Oakland/ Los Angeles communities and law </a:t>
            </a:r>
            <a:r>
              <a:rPr lang="en"/>
              <a:t>enforcement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Law enforcement can allocate resources and officers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Communities can avoid these hot spots for auto theft</a:t>
            </a:r>
            <a:endParaRPr/>
          </a:p>
        </p:txBody>
      </p:sp>
      <p:pic>
        <p:nvPicPr>
          <p:cNvPr id="360" name="Google Shape;36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0325" y="3364225"/>
            <a:ext cx="3703675" cy="17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66" name="Google Shape;366;p5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</a:t>
            </a:r>
            <a:r>
              <a:rPr lang="en"/>
              <a:t>dentify trends in automobile crime for potential use in predictive policing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General assumptions regarding location, hourly, daily, and monthly trends were largely consistent across both datasets. 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Potential expansion into creating a predictive policing model which can be prove invaluable for law enforcement, aiding in crime prevention and ultimately benefiting potential victims of crime.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Machine Learning Models were able to </a:t>
            </a:r>
            <a:r>
              <a:rPr lang="en"/>
              <a:t>provide</a:t>
            </a:r>
            <a:r>
              <a:rPr lang="en"/>
              <a:t> good accuracy for the Oakland Dataset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40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5925" y="3578125"/>
            <a:ext cx="2348075" cy="156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Oakland Data Analysis</a:t>
            </a:r>
            <a:endParaRPr/>
          </a:p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3682475" y="1764150"/>
            <a:ext cx="2171400" cy="7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of Crimes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3225" y="2073525"/>
            <a:ext cx="4087053" cy="298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841988" y="2624338"/>
            <a:ext cx="28725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 txBox="1"/>
          <p:nvPr/>
        </p:nvSpPr>
        <p:spPr>
          <a:xfrm>
            <a:off x="5876300" y="2671288"/>
            <a:ext cx="2616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25" y="1526070"/>
            <a:ext cx="4488449" cy="329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6325" y="1585675"/>
            <a:ext cx="4138650" cy="303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8639"/>
            <a:ext cx="4606051" cy="3378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1173" y="1337488"/>
            <a:ext cx="4492825" cy="334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624800" y="675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Heatmap</a:t>
            </a:r>
            <a:endParaRPr/>
          </a:p>
        </p:txBody>
      </p:sp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3989075" y="105200"/>
            <a:ext cx="44889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1500"/>
            <a:ext cx="4659750" cy="351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7175" y="1418875"/>
            <a:ext cx="4366825" cy="329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Oakland Districts</a:t>
            </a:r>
            <a:endParaRPr/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78875"/>
            <a:ext cx="3400826" cy="244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7625" y="1998887"/>
            <a:ext cx="2604375" cy="26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9600" y="2022825"/>
            <a:ext cx="2696200" cy="264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